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7A"/>
    <a:srgbClr val="FB7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481" autoAdjust="0"/>
  </p:normalViewPr>
  <p:slideViewPr>
    <p:cSldViewPr>
      <p:cViewPr varScale="1">
        <p:scale>
          <a:sx n="89" d="100"/>
          <a:sy n="89" d="100"/>
        </p:scale>
        <p:origin x="528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96BB3-29B0-4E66-A53D-14CD709A36E6}" type="doc">
      <dgm:prSet loTypeId="urn:microsoft.com/office/officeart/2011/layout/HexagonRadial" loCatId="cycl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8DBAD4D7-9A66-4126-9EF1-1E61A207E995}">
      <dgm:prSet phldrT="[Text]" custT="1"/>
      <dgm:spPr>
        <a:solidFill>
          <a:srgbClr val="E37222"/>
        </a:solidFill>
      </dgm:spPr>
      <dgm:t>
        <a:bodyPr/>
        <a:lstStyle/>
        <a:p>
          <a:r>
            <a:rPr lang="en-GB" sz="1600" baseline="0" dirty="0" err="1">
              <a:solidFill>
                <a:schemeClr val="tx1"/>
              </a:solidFill>
            </a:rPr>
            <a:t>PwMND</a:t>
          </a:r>
          <a:endParaRPr lang="en-GB" sz="1600" baseline="0" dirty="0">
            <a:solidFill>
              <a:schemeClr val="tx1"/>
            </a:solidFill>
          </a:endParaRPr>
        </a:p>
      </dgm:t>
    </dgm:pt>
    <dgm:pt modelId="{083CB719-C751-49FB-AF51-8952F85B0FD4}" type="parTrans" cxnId="{42B5C1C2-3C90-49AC-9691-DC57156D52D7}">
      <dgm:prSet/>
      <dgm:spPr/>
      <dgm:t>
        <a:bodyPr/>
        <a:lstStyle/>
        <a:p>
          <a:endParaRPr lang="en-GB"/>
        </a:p>
      </dgm:t>
    </dgm:pt>
    <dgm:pt modelId="{5E87EFC4-321B-4B53-92FA-A82A31F5C017}" type="sibTrans" cxnId="{42B5C1C2-3C90-49AC-9691-DC57156D52D7}">
      <dgm:prSet/>
      <dgm:spPr/>
      <dgm:t>
        <a:bodyPr/>
        <a:lstStyle/>
        <a:p>
          <a:endParaRPr lang="en-GB"/>
        </a:p>
      </dgm:t>
    </dgm:pt>
    <dgm:pt modelId="{471F2241-A5D1-4EFA-9E1B-709351775ED3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Offspring</a:t>
          </a:r>
        </a:p>
      </dgm:t>
    </dgm:pt>
    <dgm:pt modelId="{3158A5C1-E328-42BA-A2D2-BF9F0D863DAC}" type="parTrans" cxnId="{4C3333CB-710F-4809-8C4C-8B4819B1EE22}">
      <dgm:prSet/>
      <dgm:spPr/>
      <dgm:t>
        <a:bodyPr/>
        <a:lstStyle/>
        <a:p>
          <a:endParaRPr lang="en-GB"/>
        </a:p>
      </dgm:t>
    </dgm:pt>
    <dgm:pt modelId="{175B0186-067D-4C0B-95E1-D1571FB169D1}" type="sibTrans" cxnId="{4C3333CB-710F-4809-8C4C-8B4819B1EE22}">
      <dgm:prSet/>
      <dgm:spPr/>
      <dgm:t>
        <a:bodyPr/>
        <a:lstStyle/>
        <a:p>
          <a:endParaRPr lang="en-GB"/>
        </a:p>
      </dgm:t>
    </dgm:pt>
    <dgm:pt modelId="{F0225169-B291-4D43-A85C-E9D6153AAC5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Carers</a:t>
          </a:r>
        </a:p>
      </dgm:t>
    </dgm:pt>
    <dgm:pt modelId="{2B9ADD8B-4F12-4DFE-8CE5-5B922E193762}" type="parTrans" cxnId="{F03B7060-F7D2-46D3-B2CD-8C60F3DCD4CB}">
      <dgm:prSet/>
      <dgm:spPr/>
      <dgm:t>
        <a:bodyPr/>
        <a:lstStyle/>
        <a:p>
          <a:endParaRPr lang="en-GB"/>
        </a:p>
      </dgm:t>
    </dgm:pt>
    <dgm:pt modelId="{720A9EFF-C2CA-46EE-B9ED-27CE95F25141}" type="sibTrans" cxnId="{F03B7060-F7D2-46D3-B2CD-8C60F3DCD4CB}">
      <dgm:prSet/>
      <dgm:spPr/>
      <dgm:t>
        <a:bodyPr/>
        <a:lstStyle/>
        <a:p>
          <a:endParaRPr lang="en-GB"/>
        </a:p>
      </dgm:t>
    </dgm:pt>
    <dgm:pt modelId="{ABA3E488-97AE-4CE6-BA44-FA14FF636C34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Siblings</a:t>
          </a:r>
        </a:p>
      </dgm:t>
    </dgm:pt>
    <dgm:pt modelId="{3D107FB1-AAFE-4CD4-B930-0F758A422FEF}" type="parTrans" cxnId="{FE9EE0E7-FC8B-4972-AD16-577A89C41DDC}">
      <dgm:prSet/>
      <dgm:spPr/>
      <dgm:t>
        <a:bodyPr/>
        <a:lstStyle/>
        <a:p>
          <a:endParaRPr lang="en-GB"/>
        </a:p>
      </dgm:t>
    </dgm:pt>
    <dgm:pt modelId="{96A349C3-B560-4EF4-AC94-E7C24634215B}" type="sibTrans" cxnId="{FE9EE0E7-FC8B-4972-AD16-577A89C41DDC}">
      <dgm:prSet/>
      <dgm:spPr/>
      <dgm:t>
        <a:bodyPr/>
        <a:lstStyle/>
        <a:p>
          <a:endParaRPr lang="en-GB"/>
        </a:p>
      </dgm:t>
    </dgm:pt>
    <dgm:pt modelId="{4D6E24A0-BEB9-4D15-B0EC-38CF0B242CA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Nieces/Nephews</a:t>
          </a:r>
        </a:p>
      </dgm:t>
    </dgm:pt>
    <dgm:pt modelId="{6FA187B5-DF90-44F6-9CCC-52F7DC6E176F}" type="parTrans" cxnId="{5E80C75E-48A7-4A7A-A98C-8D751409D88B}">
      <dgm:prSet/>
      <dgm:spPr/>
      <dgm:t>
        <a:bodyPr/>
        <a:lstStyle/>
        <a:p>
          <a:endParaRPr lang="en-GB"/>
        </a:p>
      </dgm:t>
    </dgm:pt>
    <dgm:pt modelId="{0DF74CE1-CE30-47A8-BFD3-99BFF26115B5}" type="sibTrans" cxnId="{5E80C75E-48A7-4A7A-A98C-8D751409D88B}">
      <dgm:prSet/>
      <dgm:spPr/>
      <dgm:t>
        <a:bodyPr/>
        <a:lstStyle/>
        <a:p>
          <a:endParaRPr lang="en-GB"/>
        </a:p>
      </dgm:t>
    </dgm:pt>
    <dgm:pt modelId="{D94820F5-A65F-45D6-9888-E7A338F6C235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Grandchildren</a:t>
          </a:r>
        </a:p>
      </dgm:t>
    </dgm:pt>
    <dgm:pt modelId="{2CD0857B-53B7-4B3C-8114-EDD57DB577B7}" type="parTrans" cxnId="{EE080FA0-48B9-466A-A195-B6C8C8A011AC}">
      <dgm:prSet/>
      <dgm:spPr/>
      <dgm:t>
        <a:bodyPr/>
        <a:lstStyle/>
        <a:p>
          <a:endParaRPr lang="en-GB"/>
        </a:p>
      </dgm:t>
    </dgm:pt>
    <dgm:pt modelId="{CD2B4A51-E3AA-4369-BA6F-FA449B880CF5}" type="sibTrans" cxnId="{EE080FA0-48B9-466A-A195-B6C8C8A011AC}">
      <dgm:prSet/>
      <dgm:spPr/>
      <dgm:t>
        <a:bodyPr/>
        <a:lstStyle/>
        <a:p>
          <a:endParaRPr lang="en-GB"/>
        </a:p>
      </dgm:t>
    </dgm:pt>
    <dgm:pt modelId="{5257FA9D-5C7A-48BE-898E-FF7A57BE08AB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Aunties/Uncles</a:t>
          </a:r>
        </a:p>
      </dgm:t>
    </dgm:pt>
    <dgm:pt modelId="{DCCE4351-1D90-461C-B5FB-39873ACA1F82}" type="parTrans" cxnId="{BEE07E18-BD08-40E7-97F6-E90598132ECE}">
      <dgm:prSet/>
      <dgm:spPr/>
      <dgm:t>
        <a:bodyPr/>
        <a:lstStyle/>
        <a:p>
          <a:endParaRPr lang="en-GB"/>
        </a:p>
      </dgm:t>
    </dgm:pt>
    <dgm:pt modelId="{20CCCBAA-7DDC-4DD1-A50B-0274660F2EF3}" type="sibTrans" cxnId="{BEE07E18-BD08-40E7-97F6-E90598132ECE}">
      <dgm:prSet/>
      <dgm:spPr/>
      <dgm:t>
        <a:bodyPr/>
        <a:lstStyle/>
        <a:p>
          <a:endParaRPr lang="en-GB"/>
        </a:p>
      </dgm:t>
    </dgm:pt>
    <dgm:pt modelId="{713E200A-784B-40D5-9D0D-EFCD3AE67502}">
      <dgm:prSet phldrT="[Text]"/>
      <dgm:spPr/>
      <dgm:t>
        <a:bodyPr/>
        <a:lstStyle/>
        <a:p>
          <a:endParaRPr lang="en-GB" dirty="0"/>
        </a:p>
      </dgm:t>
    </dgm:pt>
    <dgm:pt modelId="{E6D9FD57-9C0F-4FAB-972B-38C3BE405DC0}" type="parTrans" cxnId="{F4E07268-D89B-42FF-AAB8-DCBF51DBCC1C}">
      <dgm:prSet/>
      <dgm:spPr/>
      <dgm:t>
        <a:bodyPr/>
        <a:lstStyle/>
        <a:p>
          <a:endParaRPr lang="en-GB"/>
        </a:p>
      </dgm:t>
    </dgm:pt>
    <dgm:pt modelId="{58D70379-4456-4C9D-A7FA-837C5137DDE2}" type="sibTrans" cxnId="{F4E07268-D89B-42FF-AAB8-DCBF51DBCC1C}">
      <dgm:prSet/>
      <dgm:spPr/>
      <dgm:t>
        <a:bodyPr/>
        <a:lstStyle/>
        <a:p>
          <a:endParaRPr lang="en-GB"/>
        </a:p>
      </dgm:t>
    </dgm:pt>
    <dgm:pt modelId="{2366BB0D-ECCC-4AE0-8E42-839DA355CA34}">
      <dgm:prSet phldrT="[Text]"/>
      <dgm:spPr/>
      <dgm:t>
        <a:bodyPr/>
        <a:lstStyle/>
        <a:p>
          <a:endParaRPr lang="en-GB" dirty="0"/>
        </a:p>
      </dgm:t>
    </dgm:pt>
    <dgm:pt modelId="{1F58550E-C978-4C09-BAE8-2220F3F422E2}" type="parTrans" cxnId="{A9260745-51A9-4612-8F4B-905C8AAD6D2A}">
      <dgm:prSet/>
      <dgm:spPr/>
      <dgm:t>
        <a:bodyPr/>
        <a:lstStyle/>
        <a:p>
          <a:endParaRPr lang="en-GB"/>
        </a:p>
      </dgm:t>
    </dgm:pt>
    <dgm:pt modelId="{5A2D4560-8015-4710-8B1D-5742113F1600}" type="sibTrans" cxnId="{A9260745-51A9-4612-8F4B-905C8AAD6D2A}">
      <dgm:prSet/>
      <dgm:spPr/>
      <dgm:t>
        <a:bodyPr/>
        <a:lstStyle/>
        <a:p>
          <a:endParaRPr lang="en-GB"/>
        </a:p>
      </dgm:t>
    </dgm:pt>
    <dgm:pt modelId="{9386B8F9-85F5-4C7C-A012-FF6CB126FE60}" type="pres">
      <dgm:prSet presAssocID="{2A396BB3-29B0-4E66-A53D-14CD709A36E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5B4C739-0723-4DCA-B41B-6A1BBD2EE04D}" type="pres">
      <dgm:prSet presAssocID="{8DBAD4D7-9A66-4126-9EF1-1E61A207E995}" presName="Parent" presStyleLbl="node0" presStyleIdx="0" presStyleCnt="1" custLinFactNeighborX="12" custLinFactNeighborY="1897">
        <dgm:presLayoutVars>
          <dgm:chMax val="6"/>
          <dgm:chPref val="6"/>
        </dgm:presLayoutVars>
      </dgm:prSet>
      <dgm:spPr/>
    </dgm:pt>
    <dgm:pt modelId="{F536D395-3B59-44F0-9779-D516A0D77C96}" type="pres">
      <dgm:prSet presAssocID="{471F2241-A5D1-4EFA-9E1B-709351775ED3}" presName="Accent1" presStyleCnt="0"/>
      <dgm:spPr/>
    </dgm:pt>
    <dgm:pt modelId="{E3AE1478-2161-4529-B7FA-2A3218818A70}" type="pres">
      <dgm:prSet presAssocID="{471F2241-A5D1-4EFA-9E1B-709351775ED3}" presName="Accent" presStyleLbl="bgShp" presStyleIdx="0" presStyleCnt="6"/>
      <dgm:spPr/>
    </dgm:pt>
    <dgm:pt modelId="{C49B9D03-EF7C-4FEE-B475-23CE8B6613B9}" type="pres">
      <dgm:prSet presAssocID="{471F2241-A5D1-4EFA-9E1B-709351775ED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0F80259-91CC-4F4D-B918-DBD98F54D7AE}" type="pres">
      <dgm:prSet presAssocID="{F0225169-B291-4D43-A85C-E9D6153AAC55}" presName="Accent2" presStyleCnt="0"/>
      <dgm:spPr/>
    </dgm:pt>
    <dgm:pt modelId="{E7FE247A-0030-4C2D-ABEC-0E78D50955F5}" type="pres">
      <dgm:prSet presAssocID="{F0225169-B291-4D43-A85C-E9D6153AAC55}" presName="Accent" presStyleLbl="bgShp" presStyleIdx="1" presStyleCnt="6"/>
      <dgm:spPr/>
    </dgm:pt>
    <dgm:pt modelId="{0359E683-9B01-4315-8B26-63B4D7889520}" type="pres">
      <dgm:prSet presAssocID="{F0225169-B291-4D43-A85C-E9D6153AAC5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C9E2908-D6A2-410F-ABEF-12EC657A2295}" type="pres">
      <dgm:prSet presAssocID="{ABA3E488-97AE-4CE6-BA44-FA14FF636C34}" presName="Accent3" presStyleCnt="0"/>
      <dgm:spPr/>
    </dgm:pt>
    <dgm:pt modelId="{00380BA5-28D8-4F33-95BE-D619EC1F4A5B}" type="pres">
      <dgm:prSet presAssocID="{ABA3E488-97AE-4CE6-BA44-FA14FF636C34}" presName="Accent" presStyleLbl="bgShp" presStyleIdx="2" presStyleCnt="6"/>
      <dgm:spPr/>
    </dgm:pt>
    <dgm:pt modelId="{84F15B7B-EFFF-45C2-8FF4-8A1A6EEF2803}" type="pres">
      <dgm:prSet presAssocID="{ABA3E488-97AE-4CE6-BA44-FA14FF636C3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4722DB4-EFD7-4ECC-A4BF-3E393B907193}" type="pres">
      <dgm:prSet presAssocID="{4D6E24A0-BEB9-4D15-B0EC-38CF0B242CA5}" presName="Accent4" presStyleCnt="0"/>
      <dgm:spPr/>
    </dgm:pt>
    <dgm:pt modelId="{473FFD3D-E12D-4AE1-A3A0-B201C3C82874}" type="pres">
      <dgm:prSet presAssocID="{4D6E24A0-BEB9-4D15-B0EC-38CF0B242CA5}" presName="Accent" presStyleLbl="bgShp" presStyleIdx="3" presStyleCnt="6"/>
      <dgm:spPr/>
    </dgm:pt>
    <dgm:pt modelId="{DC3647A2-8C17-45E5-8AF7-BAF73C832D37}" type="pres">
      <dgm:prSet presAssocID="{4D6E24A0-BEB9-4D15-B0EC-38CF0B242CA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AA2A9D4-4030-4DB7-A4C9-8F630FFEFE1F}" type="pres">
      <dgm:prSet presAssocID="{D94820F5-A65F-45D6-9888-E7A338F6C235}" presName="Accent5" presStyleCnt="0"/>
      <dgm:spPr/>
    </dgm:pt>
    <dgm:pt modelId="{FCAD6B49-B260-472D-9E81-E964E7F3AF44}" type="pres">
      <dgm:prSet presAssocID="{D94820F5-A65F-45D6-9888-E7A338F6C235}" presName="Accent" presStyleLbl="bgShp" presStyleIdx="4" presStyleCnt="6"/>
      <dgm:spPr/>
    </dgm:pt>
    <dgm:pt modelId="{E2D7877F-2C4D-4CE2-BB29-17AD6320E27A}" type="pres">
      <dgm:prSet presAssocID="{D94820F5-A65F-45D6-9888-E7A338F6C23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DB7B76A-0166-466E-A810-937086246459}" type="pres">
      <dgm:prSet presAssocID="{5257FA9D-5C7A-48BE-898E-FF7A57BE08AB}" presName="Accent6" presStyleCnt="0"/>
      <dgm:spPr/>
    </dgm:pt>
    <dgm:pt modelId="{F9F7CB15-E89A-44BA-9C9D-7D0E9B81FF16}" type="pres">
      <dgm:prSet presAssocID="{5257FA9D-5C7A-48BE-898E-FF7A57BE08AB}" presName="Accent" presStyleLbl="bgShp" presStyleIdx="5" presStyleCnt="6"/>
      <dgm:spPr/>
    </dgm:pt>
    <dgm:pt modelId="{2DBA3AA8-FC79-45AD-8D86-1AFB50529198}" type="pres">
      <dgm:prSet presAssocID="{5257FA9D-5C7A-48BE-898E-FF7A57BE08A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76B450F-B75D-4C8D-B550-8CF891788B96}" type="presOf" srcId="{471F2241-A5D1-4EFA-9E1B-709351775ED3}" destId="{C49B9D03-EF7C-4FEE-B475-23CE8B6613B9}" srcOrd="0" destOrd="0" presId="urn:microsoft.com/office/officeart/2011/layout/HexagonRadial"/>
    <dgm:cxn modelId="{BEE07E18-BD08-40E7-97F6-E90598132ECE}" srcId="{8DBAD4D7-9A66-4126-9EF1-1E61A207E995}" destId="{5257FA9D-5C7A-48BE-898E-FF7A57BE08AB}" srcOrd="5" destOrd="0" parTransId="{DCCE4351-1D90-461C-B5FB-39873ACA1F82}" sibTransId="{20CCCBAA-7DDC-4DD1-A50B-0274660F2EF3}"/>
    <dgm:cxn modelId="{5E80C75E-48A7-4A7A-A98C-8D751409D88B}" srcId="{8DBAD4D7-9A66-4126-9EF1-1E61A207E995}" destId="{4D6E24A0-BEB9-4D15-B0EC-38CF0B242CA5}" srcOrd="3" destOrd="0" parTransId="{6FA187B5-DF90-44F6-9CCC-52F7DC6E176F}" sibTransId="{0DF74CE1-CE30-47A8-BFD3-99BFF26115B5}"/>
    <dgm:cxn modelId="{F03B7060-F7D2-46D3-B2CD-8C60F3DCD4CB}" srcId="{8DBAD4D7-9A66-4126-9EF1-1E61A207E995}" destId="{F0225169-B291-4D43-A85C-E9D6153AAC55}" srcOrd="1" destOrd="0" parTransId="{2B9ADD8B-4F12-4DFE-8CE5-5B922E193762}" sibTransId="{720A9EFF-C2CA-46EE-B9ED-27CE95F25141}"/>
    <dgm:cxn modelId="{960AF943-EDEE-48F3-8694-F3F5E6B6D591}" type="presOf" srcId="{F0225169-B291-4D43-A85C-E9D6153AAC55}" destId="{0359E683-9B01-4315-8B26-63B4D7889520}" srcOrd="0" destOrd="0" presId="urn:microsoft.com/office/officeart/2011/layout/HexagonRadial"/>
    <dgm:cxn modelId="{A9260745-51A9-4612-8F4B-905C8AAD6D2A}" srcId="{2A396BB3-29B0-4E66-A53D-14CD709A36E6}" destId="{2366BB0D-ECCC-4AE0-8E42-839DA355CA34}" srcOrd="2" destOrd="0" parTransId="{1F58550E-C978-4C09-BAE8-2220F3F422E2}" sibTransId="{5A2D4560-8015-4710-8B1D-5742113F1600}"/>
    <dgm:cxn modelId="{54950745-AE09-43E8-8ED3-42E54E153E7E}" type="presOf" srcId="{ABA3E488-97AE-4CE6-BA44-FA14FF636C34}" destId="{84F15B7B-EFFF-45C2-8FF4-8A1A6EEF2803}" srcOrd="0" destOrd="0" presId="urn:microsoft.com/office/officeart/2011/layout/HexagonRadial"/>
    <dgm:cxn modelId="{F4E07268-D89B-42FF-AAB8-DCBF51DBCC1C}" srcId="{2A396BB3-29B0-4E66-A53D-14CD709A36E6}" destId="{713E200A-784B-40D5-9D0D-EFCD3AE67502}" srcOrd="1" destOrd="0" parTransId="{E6D9FD57-9C0F-4FAB-972B-38C3BE405DC0}" sibTransId="{58D70379-4456-4C9D-A7FA-837C5137DDE2}"/>
    <dgm:cxn modelId="{CA911286-27ED-4BE6-B552-7E7219AF50CE}" type="presOf" srcId="{5257FA9D-5C7A-48BE-898E-FF7A57BE08AB}" destId="{2DBA3AA8-FC79-45AD-8D86-1AFB50529198}" srcOrd="0" destOrd="0" presId="urn:microsoft.com/office/officeart/2011/layout/HexagonRadial"/>
    <dgm:cxn modelId="{EE080FA0-48B9-466A-A195-B6C8C8A011AC}" srcId="{8DBAD4D7-9A66-4126-9EF1-1E61A207E995}" destId="{D94820F5-A65F-45D6-9888-E7A338F6C235}" srcOrd="4" destOrd="0" parTransId="{2CD0857B-53B7-4B3C-8114-EDD57DB577B7}" sibTransId="{CD2B4A51-E3AA-4369-BA6F-FA449B880CF5}"/>
    <dgm:cxn modelId="{31DE96B5-F2DC-4330-807E-A8DCD7C1BB5C}" type="presOf" srcId="{4D6E24A0-BEB9-4D15-B0EC-38CF0B242CA5}" destId="{DC3647A2-8C17-45E5-8AF7-BAF73C832D37}" srcOrd="0" destOrd="0" presId="urn:microsoft.com/office/officeart/2011/layout/HexagonRadial"/>
    <dgm:cxn modelId="{42B5C1C2-3C90-49AC-9691-DC57156D52D7}" srcId="{2A396BB3-29B0-4E66-A53D-14CD709A36E6}" destId="{8DBAD4D7-9A66-4126-9EF1-1E61A207E995}" srcOrd="0" destOrd="0" parTransId="{083CB719-C751-49FB-AF51-8952F85B0FD4}" sibTransId="{5E87EFC4-321B-4B53-92FA-A82A31F5C017}"/>
    <dgm:cxn modelId="{4C3333CB-710F-4809-8C4C-8B4819B1EE22}" srcId="{8DBAD4D7-9A66-4126-9EF1-1E61A207E995}" destId="{471F2241-A5D1-4EFA-9E1B-709351775ED3}" srcOrd="0" destOrd="0" parTransId="{3158A5C1-E328-42BA-A2D2-BF9F0D863DAC}" sibTransId="{175B0186-067D-4C0B-95E1-D1571FB169D1}"/>
    <dgm:cxn modelId="{E50BBEE5-5398-41F8-9446-AC9F81797131}" type="presOf" srcId="{2A396BB3-29B0-4E66-A53D-14CD709A36E6}" destId="{9386B8F9-85F5-4C7C-A012-FF6CB126FE60}" srcOrd="0" destOrd="0" presId="urn:microsoft.com/office/officeart/2011/layout/HexagonRadial"/>
    <dgm:cxn modelId="{FE9EE0E7-FC8B-4972-AD16-577A89C41DDC}" srcId="{8DBAD4D7-9A66-4126-9EF1-1E61A207E995}" destId="{ABA3E488-97AE-4CE6-BA44-FA14FF636C34}" srcOrd="2" destOrd="0" parTransId="{3D107FB1-AAFE-4CD4-B930-0F758A422FEF}" sibTransId="{96A349C3-B560-4EF4-AC94-E7C24634215B}"/>
    <dgm:cxn modelId="{DE79D7EB-C26B-4B01-B516-53F792E63F32}" type="presOf" srcId="{D94820F5-A65F-45D6-9888-E7A338F6C235}" destId="{E2D7877F-2C4D-4CE2-BB29-17AD6320E27A}" srcOrd="0" destOrd="0" presId="urn:microsoft.com/office/officeart/2011/layout/HexagonRadial"/>
    <dgm:cxn modelId="{97223CF5-7C1F-4559-A8DD-5F0D4A906178}" type="presOf" srcId="{8DBAD4D7-9A66-4126-9EF1-1E61A207E995}" destId="{C5B4C739-0723-4DCA-B41B-6A1BBD2EE04D}" srcOrd="0" destOrd="0" presId="urn:microsoft.com/office/officeart/2011/layout/HexagonRadial"/>
    <dgm:cxn modelId="{43B88E16-D1CF-4ACA-952D-28B31A38CF1D}" type="presParOf" srcId="{9386B8F9-85F5-4C7C-A012-FF6CB126FE60}" destId="{C5B4C739-0723-4DCA-B41B-6A1BBD2EE04D}" srcOrd="0" destOrd="0" presId="urn:microsoft.com/office/officeart/2011/layout/HexagonRadial"/>
    <dgm:cxn modelId="{BFDF8D2C-16C7-4CE4-B651-7E9B1778D60E}" type="presParOf" srcId="{9386B8F9-85F5-4C7C-A012-FF6CB126FE60}" destId="{F536D395-3B59-44F0-9779-D516A0D77C96}" srcOrd="1" destOrd="0" presId="urn:microsoft.com/office/officeart/2011/layout/HexagonRadial"/>
    <dgm:cxn modelId="{0C66EE64-B7CA-47E8-915A-B4FB101D333F}" type="presParOf" srcId="{F536D395-3B59-44F0-9779-D516A0D77C96}" destId="{E3AE1478-2161-4529-B7FA-2A3218818A70}" srcOrd="0" destOrd="0" presId="urn:microsoft.com/office/officeart/2011/layout/HexagonRadial"/>
    <dgm:cxn modelId="{E22A12A9-E7FD-4A4B-B3DE-BFD28DE44197}" type="presParOf" srcId="{9386B8F9-85F5-4C7C-A012-FF6CB126FE60}" destId="{C49B9D03-EF7C-4FEE-B475-23CE8B6613B9}" srcOrd="2" destOrd="0" presId="urn:microsoft.com/office/officeart/2011/layout/HexagonRadial"/>
    <dgm:cxn modelId="{83DF1812-4B09-4318-A43D-0459E9C98211}" type="presParOf" srcId="{9386B8F9-85F5-4C7C-A012-FF6CB126FE60}" destId="{80F80259-91CC-4F4D-B918-DBD98F54D7AE}" srcOrd="3" destOrd="0" presId="urn:microsoft.com/office/officeart/2011/layout/HexagonRadial"/>
    <dgm:cxn modelId="{A8EAC43A-AE8D-4F6F-BB79-9C0C3C92D314}" type="presParOf" srcId="{80F80259-91CC-4F4D-B918-DBD98F54D7AE}" destId="{E7FE247A-0030-4C2D-ABEC-0E78D50955F5}" srcOrd="0" destOrd="0" presId="urn:microsoft.com/office/officeart/2011/layout/HexagonRadial"/>
    <dgm:cxn modelId="{B637E7B9-20F5-4DF9-AA0A-4F2185EF012A}" type="presParOf" srcId="{9386B8F9-85F5-4C7C-A012-FF6CB126FE60}" destId="{0359E683-9B01-4315-8B26-63B4D7889520}" srcOrd="4" destOrd="0" presId="urn:microsoft.com/office/officeart/2011/layout/HexagonRadial"/>
    <dgm:cxn modelId="{7660CA4F-1951-4CB7-91E0-E47EB2533C96}" type="presParOf" srcId="{9386B8F9-85F5-4C7C-A012-FF6CB126FE60}" destId="{2C9E2908-D6A2-410F-ABEF-12EC657A2295}" srcOrd="5" destOrd="0" presId="urn:microsoft.com/office/officeart/2011/layout/HexagonRadial"/>
    <dgm:cxn modelId="{8766C46F-3BD4-4B27-8416-C6AFED55EA87}" type="presParOf" srcId="{2C9E2908-D6A2-410F-ABEF-12EC657A2295}" destId="{00380BA5-28D8-4F33-95BE-D619EC1F4A5B}" srcOrd="0" destOrd="0" presId="urn:microsoft.com/office/officeart/2011/layout/HexagonRadial"/>
    <dgm:cxn modelId="{BC46A702-471D-4CB6-B3C8-86166F6AC9AD}" type="presParOf" srcId="{9386B8F9-85F5-4C7C-A012-FF6CB126FE60}" destId="{84F15B7B-EFFF-45C2-8FF4-8A1A6EEF2803}" srcOrd="6" destOrd="0" presId="urn:microsoft.com/office/officeart/2011/layout/HexagonRadial"/>
    <dgm:cxn modelId="{250F30BD-4C4C-4790-A3AC-B5BF8EF2C9DD}" type="presParOf" srcId="{9386B8F9-85F5-4C7C-A012-FF6CB126FE60}" destId="{B4722DB4-EFD7-4ECC-A4BF-3E393B907193}" srcOrd="7" destOrd="0" presId="urn:microsoft.com/office/officeart/2011/layout/HexagonRadial"/>
    <dgm:cxn modelId="{B6D5668C-D4AA-43BE-AAD7-D3FD834C3CC2}" type="presParOf" srcId="{B4722DB4-EFD7-4ECC-A4BF-3E393B907193}" destId="{473FFD3D-E12D-4AE1-A3A0-B201C3C82874}" srcOrd="0" destOrd="0" presId="urn:microsoft.com/office/officeart/2011/layout/HexagonRadial"/>
    <dgm:cxn modelId="{4E2D2872-96F0-4619-8582-E64AB1D9C768}" type="presParOf" srcId="{9386B8F9-85F5-4C7C-A012-FF6CB126FE60}" destId="{DC3647A2-8C17-45E5-8AF7-BAF73C832D37}" srcOrd="8" destOrd="0" presId="urn:microsoft.com/office/officeart/2011/layout/HexagonRadial"/>
    <dgm:cxn modelId="{339951ED-E046-4C32-8741-3B0569DBD3E6}" type="presParOf" srcId="{9386B8F9-85F5-4C7C-A012-FF6CB126FE60}" destId="{AAA2A9D4-4030-4DB7-A4C9-8F630FFEFE1F}" srcOrd="9" destOrd="0" presId="urn:microsoft.com/office/officeart/2011/layout/HexagonRadial"/>
    <dgm:cxn modelId="{50B9F82F-3B23-4D82-AFC9-EACC4DF831C4}" type="presParOf" srcId="{AAA2A9D4-4030-4DB7-A4C9-8F630FFEFE1F}" destId="{FCAD6B49-B260-472D-9E81-E964E7F3AF44}" srcOrd="0" destOrd="0" presId="urn:microsoft.com/office/officeart/2011/layout/HexagonRadial"/>
    <dgm:cxn modelId="{17FA6C6E-476B-4186-B3C1-109C2A083B1B}" type="presParOf" srcId="{9386B8F9-85F5-4C7C-A012-FF6CB126FE60}" destId="{E2D7877F-2C4D-4CE2-BB29-17AD6320E27A}" srcOrd="10" destOrd="0" presId="urn:microsoft.com/office/officeart/2011/layout/HexagonRadial"/>
    <dgm:cxn modelId="{DB9335EF-B377-4CE1-87CD-D48A368A2F04}" type="presParOf" srcId="{9386B8F9-85F5-4C7C-A012-FF6CB126FE60}" destId="{3DB7B76A-0166-466E-A810-937086246459}" srcOrd="11" destOrd="0" presId="urn:microsoft.com/office/officeart/2011/layout/HexagonRadial"/>
    <dgm:cxn modelId="{4BCF0A1D-BB10-414E-8090-955673275EDD}" type="presParOf" srcId="{3DB7B76A-0166-466E-A810-937086246459}" destId="{F9F7CB15-E89A-44BA-9C9D-7D0E9B81FF16}" srcOrd="0" destOrd="0" presId="urn:microsoft.com/office/officeart/2011/layout/HexagonRadial"/>
    <dgm:cxn modelId="{A94CE798-4A57-4516-9282-CCAA7E09BBD9}" type="presParOf" srcId="{9386B8F9-85F5-4C7C-A012-FF6CB126FE60}" destId="{2DBA3AA8-FC79-45AD-8D86-1AFB5052919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4C739-0723-4DCA-B41B-6A1BBD2EE04D}">
      <dsp:nvSpPr>
        <dsp:cNvPr id="0" name=""/>
        <dsp:cNvSpPr/>
      </dsp:nvSpPr>
      <dsp:spPr>
        <a:xfrm>
          <a:off x="2542889" y="1351714"/>
          <a:ext cx="1682985" cy="1455850"/>
        </a:xfrm>
        <a:prstGeom prst="hexagon">
          <a:avLst>
            <a:gd name="adj" fmla="val 28570"/>
            <a:gd name="vf" fmla="val 115470"/>
          </a:avLst>
        </a:prstGeom>
        <a:solidFill>
          <a:srgbClr val="E3722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baseline="0" dirty="0" err="1">
              <a:solidFill>
                <a:schemeClr val="tx1"/>
              </a:solidFill>
            </a:rPr>
            <a:t>PwMND</a:t>
          </a:r>
          <a:endParaRPr lang="en-GB" sz="1600" kern="1200" baseline="0" dirty="0">
            <a:solidFill>
              <a:schemeClr val="tx1"/>
            </a:solidFill>
          </a:endParaRPr>
        </a:p>
      </dsp:txBody>
      <dsp:txXfrm>
        <a:off x="2821783" y="1592969"/>
        <a:ext cx="1125197" cy="973340"/>
      </dsp:txXfrm>
    </dsp:sp>
    <dsp:sp modelId="{E7FE247A-0030-4C2D-ABEC-0E78D50955F5}">
      <dsp:nvSpPr>
        <dsp:cNvPr id="0" name=""/>
        <dsp:cNvSpPr/>
      </dsp:nvSpPr>
      <dsp:spPr>
        <a:xfrm>
          <a:off x="3596559" y="627571"/>
          <a:ext cx="634985" cy="54712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B9D03-EF7C-4FEE-B475-23CE8B6613B9}">
      <dsp:nvSpPr>
        <dsp:cNvPr id="0" name=""/>
        <dsp:cNvSpPr/>
      </dsp:nvSpPr>
      <dsp:spPr>
        <a:xfrm>
          <a:off x="2697714" y="0"/>
          <a:ext cx="1379194" cy="1193165"/>
        </a:xfrm>
        <a:prstGeom prst="hexagon">
          <a:avLst>
            <a:gd name="adj" fmla="val 28570"/>
            <a:gd name="vf" fmla="val 11547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Offspring</a:t>
          </a:r>
        </a:p>
      </dsp:txBody>
      <dsp:txXfrm>
        <a:off x="2926276" y="197733"/>
        <a:ext cx="922070" cy="797699"/>
      </dsp:txXfrm>
    </dsp:sp>
    <dsp:sp modelId="{00380BA5-28D8-4F33-95BE-D619EC1F4A5B}">
      <dsp:nvSpPr>
        <dsp:cNvPr id="0" name=""/>
        <dsp:cNvSpPr/>
      </dsp:nvSpPr>
      <dsp:spPr>
        <a:xfrm>
          <a:off x="4337637" y="1650401"/>
          <a:ext cx="634985" cy="54712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9E683-9B01-4315-8B26-63B4D7889520}">
      <dsp:nvSpPr>
        <dsp:cNvPr id="0" name=""/>
        <dsp:cNvSpPr/>
      </dsp:nvSpPr>
      <dsp:spPr>
        <a:xfrm>
          <a:off x="3962596" y="733876"/>
          <a:ext cx="1379194" cy="1193165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Carers</a:t>
          </a:r>
        </a:p>
      </dsp:txBody>
      <dsp:txXfrm>
        <a:off x="4191158" y="931609"/>
        <a:ext cx="922070" cy="797699"/>
      </dsp:txXfrm>
    </dsp:sp>
    <dsp:sp modelId="{473FFD3D-E12D-4AE1-A3A0-B201C3C82874}">
      <dsp:nvSpPr>
        <dsp:cNvPr id="0" name=""/>
        <dsp:cNvSpPr/>
      </dsp:nvSpPr>
      <dsp:spPr>
        <a:xfrm>
          <a:off x="3822836" y="2804985"/>
          <a:ext cx="634985" cy="54712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15B7B-EFFF-45C2-8FF4-8A1A6EEF2803}">
      <dsp:nvSpPr>
        <dsp:cNvPr id="0" name=""/>
        <dsp:cNvSpPr/>
      </dsp:nvSpPr>
      <dsp:spPr>
        <a:xfrm>
          <a:off x="3962596" y="2176593"/>
          <a:ext cx="1379194" cy="1193165"/>
        </a:xfrm>
        <a:prstGeom prst="hexagon">
          <a:avLst>
            <a:gd name="adj" fmla="val 28570"/>
            <a:gd name="vf" fmla="val 115470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Siblings</a:t>
          </a:r>
        </a:p>
      </dsp:txBody>
      <dsp:txXfrm>
        <a:off x="4191158" y="2374326"/>
        <a:ext cx="922070" cy="797699"/>
      </dsp:txXfrm>
    </dsp:sp>
    <dsp:sp modelId="{FCAD6B49-B260-472D-9E81-E964E7F3AF44}">
      <dsp:nvSpPr>
        <dsp:cNvPr id="0" name=""/>
        <dsp:cNvSpPr/>
      </dsp:nvSpPr>
      <dsp:spPr>
        <a:xfrm>
          <a:off x="2545819" y="2924835"/>
          <a:ext cx="634985" cy="54712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647A2-8C17-45E5-8AF7-BAF73C832D37}">
      <dsp:nvSpPr>
        <dsp:cNvPr id="0" name=""/>
        <dsp:cNvSpPr/>
      </dsp:nvSpPr>
      <dsp:spPr>
        <a:xfrm>
          <a:off x="2697714" y="2911290"/>
          <a:ext cx="1379194" cy="1193165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Nieces/Nephews</a:t>
          </a:r>
        </a:p>
      </dsp:txBody>
      <dsp:txXfrm>
        <a:off x="2926276" y="3109023"/>
        <a:ext cx="922070" cy="797699"/>
      </dsp:txXfrm>
    </dsp:sp>
    <dsp:sp modelId="{F9F7CB15-E89A-44BA-9C9D-7D0E9B81FF16}">
      <dsp:nvSpPr>
        <dsp:cNvPr id="0" name=""/>
        <dsp:cNvSpPr/>
      </dsp:nvSpPr>
      <dsp:spPr>
        <a:xfrm>
          <a:off x="1792606" y="1902415"/>
          <a:ext cx="634985" cy="54712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7877F-2C4D-4CE2-BB29-17AD6320E27A}">
      <dsp:nvSpPr>
        <dsp:cNvPr id="0" name=""/>
        <dsp:cNvSpPr/>
      </dsp:nvSpPr>
      <dsp:spPr>
        <a:xfrm>
          <a:off x="1426960" y="2177413"/>
          <a:ext cx="1379194" cy="1193165"/>
        </a:xfrm>
        <a:prstGeom prst="hexagon">
          <a:avLst>
            <a:gd name="adj" fmla="val 28570"/>
            <a:gd name="vf" fmla="val 11547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Grandchildren</a:t>
          </a:r>
        </a:p>
      </dsp:txBody>
      <dsp:txXfrm>
        <a:off x="1655522" y="2375146"/>
        <a:ext cx="922070" cy="797699"/>
      </dsp:txXfrm>
    </dsp:sp>
    <dsp:sp modelId="{2DBA3AA8-FC79-45AD-8D86-1AFB50529198}">
      <dsp:nvSpPr>
        <dsp:cNvPr id="0" name=""/>
        <dsp:cNvSpPr/>
      </dsp:nvSpPr>
      <dsp:spPr>
        <a:xfrm>
          <a:off x="1426960" y="732234"/>
          <a:ext cx="1379194" cy="1193165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Aunties/Uncles</a:t>
          </a:r>
        </a:p>
      </dsp:txBody>
      <dsp:txXfrm>
        <a:off x="1655522" y="929967"/>
        <a:ext cx="922070" cy="797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315200" cy="1143000"/>
          </a:xfrm>
        </p:spPr>
        <p:txBody>
          <a:bodyPr/>
          <a:lstStyle>
            <a:lvl1pPr algn="l">
              <a:defRPr sz="3600">
                <a:solidFill>
                  <a:srgbClr val="FB7F1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81200"/>
            <a:ext cx="7315200" cy="3962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347A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27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EB8848-DD16-401F-828F-A75E2AECB2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28226F-7559-4102-93C1-0C258EB991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520133-66C9-4615-AF02-BC1B1673C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70050-A500-4D51-B887-D0BA5A43DE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79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42B476-DC98-4E3D-ACC6-9054D85B07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83BBDB-8B41-46AC-AECA-AB708BC29A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EA071F-87D4-41AB-A3D5-0E3BF09A91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42716-6327-4E5A-9B0F-8DE09E7E53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406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0401AE-E4D3-4AD5-B352-C72A02C66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3ECCBA-C481-4C89-919D-2FE8F2A690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FD0B9E-0A70-43ED-8CD0-B8FAB9AC7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3348F-1947-4D18-97E3-D4DEC73830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253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17D2F6-2BC2-4689-BC59-A4CD6BD1E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38B6A0-C1BE-4445-AE14-603E124564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A74C91-B393-4B2D-8B37-D6519125A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5DCD1-F742-4B2D-B353-016606E158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521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EE3A9-01FB-4363-BBAA-D6EFE5958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E69723-1FA7-48B1-AB37-E06999D64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4276FA-D13E-4902-A1C8-268CAA733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471B-CACA-4B88-AB68-09106BE69D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116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6FEE44-8A50-498C-9FB2-8CB2D6097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F00D0E-48E3-45FF-9EE2-D0C7914140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9C6703-1660-413D-B76E-85A5BDA2DD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05C30-3A8D-4B89-8DC4-F6B198A4AE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160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AF975A-EBF5-4BC7-919F-E2D132E7EB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C48EFE-88A3-4912-AA45-D33ED7606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1A6BB0-03B0-4387-A1DA-6F2ED9EAB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8EE5A-E145-4ECB-BBB4-0CD27E0E0F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186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0023A0F-2DD0-42F6-915C-FD3796DA7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CEF618-FA9C-4B4F-9782-31AB60B5F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F46657-7DDC-450F-80ED-A00134971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45A2B-7C5E-45AC-B258-EAE502B7D6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69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30BF0-4835-4920-B78F-BE23B2FEE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FF067A-39AA-4B43-B4E5-20B90B5CCA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8D1B27-812B-4FBC-AE81-0C3D0DA40E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8B450-7F2F-4C0F-B2CA-98251AC0D7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318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6FFAEC-68E5-4794-9FE2-9EC856D76A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1CFC27-F687-4135-8640-6494C38D5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EE3533-0DAA-4032-B151-E7231DB4C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EB3F7-3497-4766-8C30-4C769FD4EE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049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0AA1FF-F252-4E91-BA6C-D811F6B24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4CAE50-8DE9-4F17-9651-31DC4A3C0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D8C790-4060-47D4-99EC-20557B02AF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8F23330-EBB8-40DE-B0B2-2283435AFF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82534A-4163-4B3B-B41D-6718F1CDC4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E2E067-2829-4982-B36E-D91F85B1942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dassociation.org/cyp" TargetMode="External"/><Relationship Id="rId2" Type="http://schemas.openxmlformats.org/officeDocument/2006/relationships/hyperlink" Target="mailto:laura.willix@mndassociation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ndconnect@mndassociation.org" TargetMode="External"/><Relationship Id="rId2" Type="http://schemas.openxmlformats.org/officeDocument/2006/relationships/hyperlink" Target="http://www.mndbuddie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ndassociation.org/ypinf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9">
            <a:extLst>
              <a:ext uri="{FF2B5EF4-FFF2-40B4-BE49-F238E27FC236}">
                <a16:creationId xmlns:a16="http://schemas.microsoft.com/office/drawing/2014/main" id="{2F72AC2B-18B0-4E7B-AC4D-9AF6D417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414592" cy="1143000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A Whole Family Approach</a:t>
            </a:r>
          </a:p>
        </p:txBody>
      </p:sp>
      <p:sp>
        <p:nvSpPr>
          <p:cNvPr id="3075" name="Subtitle 10">
            <a:extLst>
              <a:ext uri="{FF2B5EF4-FFF2-40B4-BE49-F238E27FC236}">
                <a16:creationId xmlns:a16="http://schemas.microsoft.com/office/drawing/2014/main" id="{28CF29E1-5229-43F6-9BDB-C17EAD5C0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7944" y="1988840"/>
            <a:ext cx="4752528" cy="3752056"/>
          </a:xfrm>
        </p:spPr>
        <p:txBody>
          <a:bodyPr wrap="square" anchor="t">
            <a:normAutofit/>
          </a:bodyPr>
          <a:lstStyle/>
          <a:p>
            <a:pPr marL="0" indent="0" algn="ctr"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altLang="en-US" sz="3600" dirty="0">
                <a:solidFill>
                  <a:schemeClr val="accent2"/>
                </a:solidFill>
              </a:rPr>
              <a:t>Supporting families with children and young People affected by Motor </a:t>
            </a:r>
            <a:r>
              <a:rPr lang="en-US" altLang="en-US" sz="3600" dirty="0" err="1">
                <a:solidFill>
                  <a:schemeClr val="accent2"/>
                </a:solidFill>
              </a:rPr>
              <a:t>Neurone</a:t>
            </a:r>
            <a:r>
              <a:rPr lang="en-US" altLang="en-US" sz="3600" dirty="0">
                <a:solidFill>
                  <a:schemeClr val="accent2"/>
                </a:solidFill>
              </a:rPr>
              <a:t> Disease. </a:t>
            </a:r>
          </a:p>
        </p:txBody>
      </p:sp>
      <p:pic>
        <p:nvPicPr>
          <p:cNvPr id="5" name="Picture 4" descr="A group of people in a park&#10;&#10;Description automatically generated">
            <a:extLst>
              <a:ext uri="{FF2B5EF4-FFF2-40B4-BE49-F238E27FC236}">
                <a16:creationId xmlns:a16="http://schemas.microsoft.com/office/drawing/2014/main" id="{B4592A45-8CAF-4D97-A463-4B65C5551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2664296" cy="21678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B4CC7-6EF0-465F-9345-143B85C234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2800" dirty="0"/>
              <a:t>Literature for Parents and Guardians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9BFB9-82B5-443C-9415-C19DEE67C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027" y="1392664"/>
            <a:ext cx="8683290" cy="4438005"/>
          </a:xfrm>
        </p:spPr>
        <p:txBody>
          <a:bodyPr/>
          <a:lstStyle/>
          <a:p>
            <a:r>
              <a:rPr lang="en-GB" dirty="0"/>
              <a:t>All can be found on the website:-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F4BEF387-BFD1-49D2-BE35-EB805E322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5" y="1847270"/>
            <a:ext cx="1752583" cy="27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3BF39795-8D96-48BB-8452-AFEAB4E67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14" y="3611666"/>
            <a:ext cx="2029591" cy="27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8F64345E-DEAE-47C6-A8C1-39947AC88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04703"/>
            <a:ext cx="1938945" cy="263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>
            <a:extLst>
              <a:ext uri="{FF2B5EF4-FFF2-40B4-BE49-F238E27FC236}">
                <a16:creationId xmlns:a16="http://schemas.microsoft.com/office/drawing/2014/main" id="{4500AE8F-05E6-4637-B94F-38B14B7D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321" y="1863096"/>
            <a:ext cx="1938946" cy="265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>
            <a:extLst>
              <a:ext uri="{FF2B5EF4-FFF2-40B4-BE49-F238E27FC236}">
                <a16:creationId xmlns:a16="http://schemas.microsoft.com/office/drawing/2014/main" id="{0F2B3A3C-B490-47EB-A15D-C9A816CA7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00" y="1936291"/>
            <a:ext cx="1960652" cy="261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28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0C0F-9CF5-4569-A4D4-E8461C6B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Grants Available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CB789-050A-492D-A60B-EC6437A23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en-GB" sz="1600" b="1" i="0" u="none" strike="noStrike" dirty="0">
                <a:solidFill>
                  <a:srgbClr val="EA832E"/>
                </a:solidFill>
                <a:effectLst/>
                <a:latin typeface="Arial" panose="020B0604020202020204" pitchFamily="34" charset="0"/>
              </a:rPr>
              <a:t>Carers and young carers grant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​</a:t>
            </a:r>
            <a:endParaRPr lang="en-US" sz="1600" b="0" i="0" dirty="0">
              <a:effectLst/>
            </a:endParaRPr>
          </a:p>
          <a:p>
            <a:pPr marL="0" indent="0" algn="l" rtl="0" fontAlgn="base">
              <a:buNone/>
            </a:pPr>
            <a:r>
              <a:rPr lang="en-GB" sz="1600" b="0" i="0" u="none" strike="noStrike" dirty="0">
                <a:solidFill>
                  <a:srgbClr val="0B0E58"/>
                </a:solidFill>
                <a:effectLst/>
                <a:latin typeface="Arial" panose="020B0604020202020204" pitchFamily="34" charset="0"/>
              </a:rPr>
              <a:t>Up to £500 to allow the main non-paid carer to take a break from their caring duties. This may be a pamper day, a short break or assistance towards pursuing a hobby and can be applied for up to 12 months post bereavement.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​</a:t>
            </a:r>
            <a:endParaRPr lang="en-US" sz="1600" b="0" i="0" dirty="0">
              <a:effectLst/>
            </a:endParaRPr>
          </a:p>
          <a:p>
            <a:pPr marL="0" indent="0" algn="l" rtl="0" fontAlgn="base">
              <a:buNone/>
            </a:pPr>
            <a:r>
              <a:rPr lang="en-GB" sz="1600" b="0" i="0" dirty="0">
                <a:effectLst/>
                <a:latin typeface="Arial" panose="020B0604020202020204" pitchFamily="34" charset="0"/>
              </a:rPr>
              <a:t>​</a:t>
            </a:r>
            <a:endParaRPr lang="en-GB" sz="1600" b="0" i="0" dirty="0">
              <a:effectLst/>
            </a:endParaRPr>
          </a:p>
          <a:p>
            <a:pPr marL="0" indent="0" algn="l" rtl="0" fontAlgn="base">
              <a:buNone/>
            </a:pPr>
            <a:r>
              <a:rPr lang="en-GB" sz="1600" b="1" i="0" u="none" strike="noStrike" dirty="0">
                <a:solidFill>
                  <a:srgbClr val="EA832E"/>
                </a:solidFill>
                <a:effectLst/>
                <a:latin typeface="Arial" panose="020B0604020202020204" pitchFamily="34" charset="0"/>
              </a:rPr>
              <a:t>Young person grant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​</a:t>
            </a:r>
            <a:endParaRPr lang="en-US" sz="1600" b="0" i="0" dirty="0">
              <a:effectLst/>
            </a:endParaRPr>
          </a:p>
          <a:p>
            <a:pPr marL="0" indent="0" algn="l" rtl="0" fontAlgn="base">
              <a:buNone/>
            </a:pPr>
            <a:r>
              <a:rPr lang="en-GB" sz="1600" b="0" i="0" u="none" strike="noStrike" dirty="0">
                <a:solidFill>
                  <a:srgbClr val="0B0E58"/>
                </a:solidFill>
                <a:effectLst/>
                <a:latin typeface="Arial" panose="020B0604020202020204" pitchFamily="34" charset="0"/>
              </a:rPr>
              <a:t>Up to £250, for young people aged 18 or under, to support purchases of anything that may help them in their daily life.  This may be a contribution to buying a laptop, going on a school trip or any type of financial support and can be applied for up to 12 months post bereavement. </a:t>
            </a:r>
            <a:endParaRPr lang="en-US" sz="1600" b="0" i="0" dirty="0">
              <a:effectLst/>
            </a:endParaRPr>
          </a:p>
          <a:p>
            <a:pPr marL="0" indent="0" algn="l" rtl="0" fontAlgn="base">
              <a:buNone/>
            </a:pPr>
            <a:endParaRPr lang="en-US" sz="1600" b="0" i="0" dirty="0">
              <a:effectLst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Call Support Services on 0800 802 6262.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08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4EDCEF-9E97-4D6D-B341-251694E0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/>
              <a:t>Examples of Good Practice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D103561-5C58-4767-B04C-B9DF48E74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512113"/>
              </p:ext>
            </p:extLst>
          </p:nvPr>
        </p:nvGraphicFramePr>
        <p:xfrm>
          <a:off x="467544" y="1628801"/>
          <a:ext cx="820891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451">
                  <a:extLst>
                    <a:ext uri="{9D8B030D-6E8A-4147-A177-3AD203B41FA5}">
                      <a16:colId xmlns:a16="http://schemas.microsoft.com/office/drawing/2014/main" val="2125927792"/>
                    </a:ext>
                  </a:extLst>
                </a:gridCol>
                <a:gridCol w="2570451">
                  <a:extLst>
                    <a:ext uri="{9D8B030D-6E8A-4147-A177-3AD203B41FA5}">
                      <a16:colId xmlns:a16="http://schemas.microsoft.com/office/drawing/2014/main" val="2574131975"/>
                    </a:ext>
                  </a:extLst>
                </a:gridCol>
                <a:gridCol w="3068009">
                  <a:extLst>
                    <a:ext uri="{9D8B030D-6E8A-4147-A177-3AD203B41FA5}">
                      <a16:colId xmlns:a16="http://schemas.microsoft.com/office/drawing/2014/main" val="3544698051"/>
                    </a:ext>
                  </a:extLst>
                </a:gridCol>
              </a:tblGrid>
              <a:tr h="588065">
                <a:tc>
                  <a:txBody>
                    <a:bodyPr/>
                    <a:lstStyle/>
                    <a:p>
                      <a:r>
                        <a:rPr lang="en-GB" dirty="0"/>
                        <a:t>Signposting Examples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Practical Support 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Safeguarding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223671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r>
                        <a:rPr lang="en-GB" sz="1100" dirty="0"/>
                        <a:t>AV rang for support to refer a family to a locally young carers group- Information given to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Volunteer identified need for CYP grant to purchase a printer for schoolwork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172834"/>
                  </a:ext>
                </a:extLst>
              </a:tr>
              <a:tr h="1932214">
                <a:tc>
                  <a:txBody>
                    <a:bodyPr/>
                    <a:lstStyle/>
                    <a:p>
                      <a:r>
                        <a:rPr lang="en-GB" sz="1200" dirty="0"/>
                        <a:t>AV offered advice to family on how to tell school about diagnosis and what support is available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AV contacted the association as family had asked for help with a school appeal after it was suggested by their MP. The association helped to draft a letter of support with reference to young carers responsibilities and the impact of MND on pick up drop offs, locations of school and social support networks. The appeal was granted.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MND Connect received call from AV re who was supporting CYP at home. CYP worker contacted school. They was an allocated social worker and the children were on a children in need plan for emotional abuse, but parties were not joined up, or working in a holistic multi agency manner. Information shared about roles and responsibilities about all involved. Outcome was a more joined up approach with children supported </a:t>
                      </a:r>
                      <a:r>
                        <a:rPr lang="en-GB" sz="1200" dirty="0" err="1"/>
                        <a:t>safetly</a:t>
                      </a:r>
                      <a:r>
                        <a:rPr lang="en-GB" sz="12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658844"/>
                  </a:ext>
                </a:extLst>
              </a:tr>
              <a:tr h="924102">
                <a:tc>
                  <a:txBody>
                    <a:bodyPr/>
                    <a:lstStyle/>
                    <a:p>
                      <a:r>
                        <a:rPr lang="en-GB" sz="1200" dirty="0"/>
                        <a:t>Family struggling to explain grandads condition to young children, signposted to MND Buddies and CYP manager for emotional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Volunteer helped young children with fundraising. Silence Speaks, Walk to </a:t>
                      </a:r>
                      <a:r>
                        <a:rPr lang="en-GB" sz="1200" dirty="0" err="1"/>
                        <a:t>D’feet</a:t>
                      </a:r>
                      <a:r>
                        <a:rPr lang="en-GB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07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86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ACD231-34CC-4EBC-A43D-3F2C55C3F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315200" cy="803176"/>
          </a:xfrm>
        </p:spPr>
        <p:txBody>
          <a:bodyPr/>
          <a:lstStyle/>
          <a:p>
            <a:pPr algn="ctr"/>
            <a:r>
              <a:rPr lang="en-GB" sz="2400" dirty="0"/>
              <a:t>Escalating/Reporting a concern regarding a CYP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50281D7-18C7-4D5E-ACF2-DA8B315D2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412776"/>
            <a:ext cx="8066856" cy="4530824"/>
          </a:xfrm>
        </p:spPr>
        <p:txBody>
          <a:bodyPr/>
          <a:lstStyle/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Your ASC or the Children and Young Persons Service development manager are available to offer any support when working with children, young people and families</a:t>
            </a:r>
            <a:r>
              <a:rPr lang="en-GB" dirty="0"/>
              <a:t>. 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If you have any concerns about a family or children and young people you need to talk with your ASC who will decide whether the case needs escalating for further discussion. </a:t>
            </a:r>
          </a:p>
          <a:p>
            <a:endParaRPr lang="en-GB" sz="1400" dirty="0"/>
          </a:p>
          <a:p>
            <a:r>
              <a:rPr lang="en-GB" sz="1400" dirty="0"/>
              <a:t>Unless the child is in immediate danger when you would need to follow the safeguarding rules and call for emergency services.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82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C1AE0-1A1B-4D10-B8DA-EE717ECA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/>
              <a:t>Why support the family?</a:t>
            </a:r>
            <a:br>
              <a:rPr lang="en-GB" sz="1600" dirty="0"/>
            </a:br>
            <a:r>
              <a:rPr lang="en-GB" sz="1600" dirty="0"/>
              <a:t>Working holistically means supporting those closest to the Person with MND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15FCE3DA-6D78-4DD4-A27F-03FFB9412E3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2358268"/>
              </p:ext>
            </p:extLst>
          </p:nvPr>
        </p:nvGraphicFramePr>
        <p:xfrm>
          <a:off x="1187624" y="1988840"/>
          <a:ext cx="676875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Hexagon 11">
            <a:extLst>
              <a:ext uri="{FF2B5EF4-FFF2-40B4-BE49-F238E27FC236}">
                <a16:creationId xmlns:a16="http://schemas.microsoft.com/office/drawing/2014/main" id="{7E8B12D5-AA71-4931-BB70-23D2473AF192}"/>
              </a:ext>
            </a:extLst>
          </p:cNvPr>
          <p:cNvSpPr/>
          <p:nvPr/>
        </p:nvSpPr>
        <p:spPr>
          <a:xfrm>
            <a:off x="5292080" y="1772816"/>
            <a:ext cx="1368152" cy="7920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Neighbours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CEC0BBE4-D547-40F4-BC09-49DCE3F8AD38}"/>
              </a:ext>
            </a:extLst>
          </p:cNvPr>
          <p:cNvSpPr/>
          <p:nvPr/>
        </p:nvSpPr>
        <p:spPr>
          <a:xfrm>
            <a:off x="6228184" y="3717032"/>
            <a:ext cx="1368152" cy="864096"/>
          </a:xfrm>
          <a:prstGeom prst="hexagon">
            <a:avLst>
              <a:gd name="adj" fmla="val 41639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Work Colleagues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C38C4FE5-A68A-445A-A757-0DD16146422A}"/>
              </a:ext>
            </a:extLst>
          </p:cNvPr>
          <p:cNvSpPr/>
          <p:nvPr/>
        </p:nvSpPr>
        <p:spPr>
          <a:xfrm>
            <a:off x="1691680" y="3624674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Friends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23A3037C-A935-4BAF-8898-EA8B8FD46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165475"/>
              </p:ext>
            </p:extLst>
          </p:nvPr>
        </p:nvGraphicFramePr>
        <p:xfrm>
          <a:off x="395536" y="1556792"/>
          <a:ext cx="3024336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238996607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“</a:t>
                      </a:r>
                      <a:r>
                        <a:rPr lang="en-GB" sz="1000" dirty="0">
                          <a:solidFill>
                            <a:schemeClr val="accent2"/>
                          </a:solidFill>
                        </a:rPr>
                        <a:t>When visiting I always take a packet of </a:t>
                      </a:r>
                      <a:r>
                        <a:rPr lang="en-GB" sz="1000" dirty="0" err="1">
                          <a:solidFill>
                            <a:schemeClr val="accent2"/>
                          </a:solidFill>
                        </a:rPr>
                        <a:t>dreamies</a:t>
                      </a:r>
                      <a:r>
                        <a:rPr lang="en-GB" sz="1000" dirty="0">
                          <a:solidFill>
                            <a:schemeClr val="accent2"/>
                          </a:solidFill>
                        </a:rPr>
                        <a:t> for the cat. </a:t>
                      </a:r>
                      <a:r>
                        <a:rPr lang="en-GB" sz="1000" dirty="0">
                          <a:solidFill>
                            <a:srgbClr val="FB7F1D"/>
                          </a:solidFill>
                        </a:rPr>
                        <a:t>That’s their family, its important to them!</a:t>
                      </a:r>
                      <a:r>
                        <a:rPr lang="en-GB" sz="1000" dirty="0">
                          <a:solidFill>
                            <a:srgbClr val="00347A"/>
                          </a:solidFill>
                        </a:rPr>
                        <a:t>”</a:t>
                      </a:r>
                    </a:p>
                    <a:p>
                      <a:endParaRPr lang="en-GB" sz="1000" dirty="0">
                        <a:solidFill>
                          <a:srgbClr val="00347A"/>
                        </a:solidFill>
                      </a:endParaRPr>
                    </a:p>
                    <a:p>
                      <a:r>
                        <a:rPr lang="en-GB" sz="1000" dirty="0">
                          <a:solidFill>
                            <a:srgbClr val="00347A"/>
                          </a:solidFill>
                        </a:rPr>
                        <a:t>                                                   AV Isle of White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59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4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5B9B3-E97F-4F5C-8B10-712133D16E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Children and young people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5F5FB-6801-4C1E-870F-18D5199120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Children and young people aged up to 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Children up to 25 if there is an identified additional need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as an Association believe that around 11% of families affected by MND have a  child or young person living within the home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support Grandchildren and other family members closely linked e.g. nieces/nephews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These children or young people may be providing caring responsibilities. </a:t>
            </a:r>
          </a:p>
          <a:p>
            <a:endParaRPr lang="en-GB" dirty="0"/>
          </a:p>
        </p:txBody>
      </p:sp>
      <p:pic>
        <p:nvPicPr>
          <p:cNvPr id="5" name="Picture 4" descr="Large and small hands holding red heart">
            <a:extLst>
              <a:ext uri="{FF2B5EF4-FFF2-40B4-BE49-F238E27FC236}">
                <a16:creationId xmlns:a16="http://schemas.microsoft.com/office/drawing/2014/main" id="{D96AC45E-2614-43DF-B923-B54AA6689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869160"/>
            <a:ext cx="2451982" cy="13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1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63200F-473A-457B-A076-B5385E4A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</p:spPr>
        <p:txBody>
          <a:bodyPr/>
          <a:lstStyle/>
          <a:p>
            <a:r>
              <a:rPr lang="en-GB" dirty="0">
                <a:solidFill>
                  <a:srgbClr val="FB7F1D"/>
                </a:solidFill>
              </a:rPr>
              <a:t>OUR Approach</a:t>
            </a:r>
            <a:br>
              <a:rPr lang="en-GB" sz="2000" dirty="0">
                <a:solidFill>
                  <a:srgbClr val="FB7F1D"/>
                </a:solidFill>
              </a:rPr>
            </a:br>
            <a:r>
              <a:rPr lang="en-GB" sz="2000" dirty="0">
                <a:solidFill>
                  <a:srgbClr val="FB7F1D"/>
                </a:solidFill>
              </a:rPr>
              <a:t>                                                          </a:t>
            </a:r>
            <a:endParaRPr lang="en-GB" sz="2000" dirty="0">
              <a:solidFill>
                <a:srgbClr val="00347A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F7285D-0CD9-40FE-BA44-362A4B986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8977"/>
            <a:ext cx="4040188" cy="814611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347A"/>
                </a:solidFill>
              </a:rPr>
              <a:t>The</a:t>
            </a:r>
            <a:r>
              <a:rPr lang="en-GB" dirty="0"/>
              <a:t> </a:t>
            </a:r>
            <a:r>
              <a:rPr lang="en-GB" dirty="0">
                <a:solidFill>
                  <a:srgbClr val="FB7F1D"/>
                </a:solidFill>
              </a:rPr>
              <a:t>WHOLE</a:t>
            </a:r>
            <a:r>
              <a:rPr lang="en-GB" dirty="0"/>
              <a:t> </a:t>
            </a:r>
            <a:r>
              <a:rPr lang="en-GB" dirty="0">
                <a:solidFill>
                  <a:srgbClr val="00347A"/>
                </a:solidFill>
              </a:rPr>
              <a:t>Family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806A7E-DD6E-4757-9166-4C49727253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B201AC-EA3E-492C-A23E-4E9838108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347A"/>
                </a:solidFill>
              </a:rPr>
              <a:t>What we are asking you to do !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1359BA-4F85-4DCE-8A8C-C22A90976FE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sz="1600" dirty="0"/>
              <a:t>Supporting the wider family and including everyone in our approach</a:t>
            </a:r>
          </a:p>
          <a:p>
            <a:endParaRPr lang="en-GB" sz="1600" dirty="0"/>
          </a:p>
          <a:p>
            <a:r>
              <a:rPr lang="en-GB" sz="1600" b="1" dirty="0">
                <a:solidFill>
                  <a:srgbClr val="FF0000"/>
                </a:solidFill>
              </a:rPr>
              <a:t>Not 1:1 support for children </a:t>
            </a:r>
          </a:p>
          <a:p>
            <a:endParaRPr lang="en-GB" sz="1600" dirty="0"/>
          </a:p>
          <a:p>
            <a:r>
              <a:rPr lang="en-GB" sz="1600" dirty="0"/>
              <a:t>Signposting to MND Association resources for children and young people </a:t>
            </a:r>
          </a:p>
          <a:p>
            <a:r>
              <a:rPr lang="en-GB" sz="1600" dirty="0"/>
              <a:t>Signposting to external support services 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Escalating complex issues as needed</a:t>
            </a:r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7" name="Picture 6" descr="A picture containing indoor, sitting, refrigerator, filled&#10;&#10;Description automatically generated">
            <a:extLst>
              <a:ext uri="{FF2B5EF4-FFF2-40B4-BE49-F238E27FC236}">
                <a16:creationId xmlns:a16="http://schemas.microsoft.com/office/drawing/2014/main" id="{B3E87DA7-CD9E-45AF-A556-E50D3A450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581" y="2545111"/>
            <a:ext cx="3929907" cy="32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0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3CA347-445B-41F8-BC56-709819AFB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08720"/>
            <a:ext cx="7990656" cy="864096"/>
          </a:xfrm>
        </p:spPr>
        <p:txBody>
          <a:bodyPr wrap="square" anchor="ctr">
            <a:normAutofit fontScale="90000"/>
          </a:bodyPr>
          <a:lstStyle/>
          <a:p>
            <a:r>
              <a:rPr lang="en-GB" dirty="0"/>
              <a:t>Think Family </a:t>
            </a:r>
            <a:br>
              <a:rPr lang="en-GB" dirty="0"/>
            </a:br>
            <a:r>
              <a:rPr lang="en-GB" sz="3100" dirty="0">
                <a:solidFill>
                  <a:srgbClr val="00347A"/>
                </a:solidFill>
              </a:rPr>
              <a:t>Some questions you may wish to ask </a:t>
            </a:r>
            <a:r>
              <a:rPr lang="en-GB" sz="3100" dirty="0"/>
              <a:t>!</a:t>
            </a:r>
            <a:br>
              <a:rPr lang="en-GB" dirty="0"/>
            </a:br>
            <a:endParaRPr lang="en-GB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E49F7FF-447E-4E64-949B-BEC1ECD22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4192" cy="2599928"/>
          </a:xfrm>
        </p:spPr>
        <p:txBody>
          <a:bodyPr wrap="square" anchor="t"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  <a:p>
            <a:pPr>
              <a:lnSpc>
                <a:spcPct val="90000"/>
              </a:lnSpc>
            </a:pPr>
            <a:endParaRPr lang="en-GB" sz="1500" dirty="0"/>
          </a:p>
          <a:p>
            <a:pPr>
              <a:lnSpc>
                <a:spcPct val="90000"/>
              </a:lnSpc>
            </a:pPr>
            <a:r>
              <a:rPr lang="en-GB" sz="1800" dirty="0"/>
              <a:t>Who else lives in your home ?</a:t>
            </a:r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/>
              <a:t>Who helps with your support and who is important in your life ?</a:t>
            </a:r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/>
              <a:t>Is there anyone who you provide support and care for ?</a:t>
            </a:r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/>
              <a:t>Is there a child in the family ( including step children, children of partners or extended family such as grandchildren) ?</a:t>
            </a:r>
          </a:p>
        </p:txBody>
      </p:sp>
      <p:pic>
        <p:nvPicPr>
          <p:cNvPr id="11" name="Graphic 10" descr="Thought bubble">
            <a:extLst>
              <a:ext uri="{FF2B5EF4-FFF2-40B4-BE49-F238E27FC236}">
                <a16:creationId xmlns:a16="http://schemas.microsoft.com/office/drawing/2014/main" id="{8CE568E7-42BD-47A4-8FE2-A5788276F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4088" y="1703040"/>
            <a:ext cx="2878088" cy="28780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433674-334A-4530-8C42-6895182961EE}"/>
              </a:ext>
            </a:extLst>
          </p:cNvPr>
          <p:cNvSpPr/>
          <p:nvPr/>
        </p:nvSpPr>
        <p:spPr bwMode="auto">
          <a:xfrm>
            <a:off x="1403648" y="4869160"/>
            <a:ext cx="6696744" cy="10081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As a volunteer, you can ask, “is there a child or young person living with yo</a:t>
            </a:r>
            <a:r>
              <a:rPr lang="en-GB" sz="1400" dirty="0">
                <a:latin typeface="Arial" charset="0"/>
                <a:ea typeface="ＭＳ Ｐゴシック" pitchFamily="1" charset="-128"/>
              </a:rPr>
              <a:t>u ?” or “Do you have any children in your extended family, such as grandchildren ?. If the answer is </a:t>
            </a:r>
            <a:r>
              <a:rPr lang="en-GB" sz="1400" dirty="0">
                <a:solidFill>
                  <a:srgbClr val="FF0000"/>
                </a:solidFill>
                <a:latin typeface="Arial" charset="0"/>
                <a:ea typeface="ＭＳ Ｐゴシック" pitchFamily="1" charset="-128"/>
              </a:rPr>
              <a:t>yes</a:t>
            </a:r>
            <a:r>
              <a:rPr lang="en-GB" sz="1400" dirty="0">
                <a:latin typeface="Arial" charset="0"/>
                <a:ea typeface="ＭＳ Ｐゴシック" pitchFamily="1" charset="-128"/>
              </a:rPr>
              <a:t>, then you can let people know that we have a range of specialist resources for them to use.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29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E342F-FFE7-4288-B24A-AAD16380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92696"/>
            <a:ext cx="8496944" cy="1143000"/>
          </a:xfrm>
        </p:spPr>
        <p:txBody>
          <a:bodyPr/>
          <a:lstStyle/>
          <a:p>
            <a:r>
              <a:rPr lang="en-GB" sz="2800" b="1" dirty="0"/>
              <a:t>Your Toolkit</a:t>
            </a:r>
            <a:br>
              <a:rPr lang="en-GB" sz="2000" dirty="0"/>
            </a:br>
            <a:r>
              <a:rPr lang="en-GB" sz="2000" dirty="0"/>
              <a:t>  Resources to help support children and young people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52616-0C1F-445A-BA9B-EC7D75B5B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395192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dirty="0">
                <a:solidFill>
                  <a:srgbClr val="00347A"/>
                </a:solidFill>
              </a:rPr>
              <a:t> we have a 2 page word document detailing all resources available, ask your ASC for a copy of this document</a:t>
            </a:r>
          </a:p>
          <a:p>
            <a:pPr marL="0" indent="0">
              <a:lnSpc>
                <a:spcPct val="115000"/>
              </a:lnSpc>
              <a:buNone/>
            </a:pP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</a:rPr>
              <a:t>have a CYP manager They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can be contacted directly for 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</a:rPr>
              <a:t>guidance or 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a family or child want a follow up call on 07702 336 744 or by emailing </a:t>
            </a:r>
            <a:r>
              <a:rPr lang="en-GB" sz="1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laura.willix@mndassociation.org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lnSpc>
                <a:spcPct val="115000"/>
              </a:lnSpc>
              <a:buNone/>
            </a:pPr>
            <a:endParaRPr lang="en-GB" sz="1400" b="1" u="sng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Dedicated website area</a:t>
            </a:r>
            <a:r>
              <a:rPr lang="en-GB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Provides information about MND, support options and news for CYP. 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n-GB" sz="1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www.mndassociation.org/cyp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Children aged 4 to 10 years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Young People aged 11 to 18 years, and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Parents and Guardians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46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7C63-F29B-4C3B-9E90-329FA20E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99120"/>
          </a:xfrm>
        </p:spPr>
        <p:txBody>
          <a:bodyPr/>
          <a:lstStyle/>
          <a:p>
            <a:r>
              <a:rPr lang="en-GB" sz="2000" dirty="0"/>
              <a:t>Current Resources for 4-10yr old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2D684-8608-4CBD-BB0E-BB83E7F1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16132"/>
            <a:ext cx="4608512" cy="4824536"/>
          </a:xfrm>
        </p:spPr>
        <p:txBody>
          <a:bodyPr/>
          <a:lstStyle/>
          <a:p>
            <a:pPr marL="0" indent="0">
              <a:buNone/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MND Buddies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- special team of online characters that can help younger children find out about MND by accessing a range of games, stories and things to do with the MND Buddies online. Children can find them at their ‘Meet Us’ page whenever they need to at</a:t>
            </a:r>
            <a:r>
              <a:rPr lang="en-GB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www.mndbuddies.org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>
              <a:lnSpc>
                <a:spcPct val="115000"/>
              </a:lnSpc>
              <a:buNone/>
            </a:pPr>
            <a:endParaRPr lang="en-GB" sz="12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Why are things changing?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compilation of stories for children aged 4-11 about families with MND, to gently introduce some of the changes that will happen with the disease and help children begin to adapt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When someone close has MND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Our activity workbook for 4 -10 year olds to enable a trusted adult and a child communicate about MND at a pace that feels right for the child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 resources, books and information sheets can be ordered by phoning 0808 802 6262 or visiting </a:t>
            </a:r>
            <a:r>
              <a:rPr lang="en-GB" sz="1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mndconnect@mndassociation.org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663EF327-2302-4EFE-87A9-6CE51A466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56992"/>
            <a:ext cx="15121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9BAE1F6D-33F2-4F53-AD61-CA0EE57B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30265"/>
            <a:ext cx="3024336" cy="215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DD1D0359-ECB7-49FA-88C1-4BB64D6CE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351" y="3429000"/>
            <a:ext cx="1584176" cy="188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34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512C-CEE9-43C7-88FF-BF2A20A2E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Resources for 11-18 year olds.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80E50-DEE7-4218-ACCB-F9FA65555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669" y="1578591"/>
            <a:ext cx="8535129" cy="4226461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 what is MND anyway? 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Our guide about MND for young people and young carers aged 11-18.  Young people can order a hard copy, download a copy from our website or get a web app of the guide. Find these resources at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www.mndassociation.org/ypinfo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endParaRPr lang="en-GB" dirty="0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9842B79D-450C-4ADD-B0F9-261C098A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3571"/>
            <a:ext cx="3096344" cy="266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62F52557-8406-44E6-823E-AF6C948F4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3212976"/>
            <a:ext cx="5184576" cy="28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8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5B9B3-E97F-4F5C-8B10-712133D16E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Counselling for Children and Young people 4-25yr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5F5FB-6801-4C1E-870F-18D5199120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New partnership with Barnardo’s to offer counselling for up to 40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National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6-8 sessions by trained therapeutic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No/limited wait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Referral through discussion with ASC and Children and young persons manager</a:t>
            </a:r>
          </a:p>
          <a:p>
            <a:endParaRPr lang="en-GB" dirty="0"/>
          </a:p>
        </p:txBody>
      </p:sp>
      <p:pic>
        <p:nvPicPr>
          <p:cNvPr id="1026" name="Picture 2" descr="Barnardo's - JustGiving">
            <a:extLst>
              <a:ext uri="{FF2B5EF4-FFF2-40B4-BE49-F238E27FC236}">
                <a16:creationId xmlns:a16="http://schemas.microsoft.com/office/drawing/2014/main" id="{F9462C39-62AB-47D5-B0CE-D674EB605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2257424" cy="10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01374"/>
      </p:ext>
    </p:extLst>
  </p:cSld>
  <p:clrMapOvr>
    <a:masterClrMapping/>
  </p:clrMapOvr>
</p:sld>
</file>

<file path=ppt/theme/theme1.xml><?xml version="1.0" encoding="utf-8"?>
<a:theme xmlns:a="http://schemas.openxmlformats.org/drawingml/2006/main" name="MNDA_PPT_TEMPLATE">
  <a:themeElements>
    <a:clrScheme name="MNDA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NDA_PPT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NDA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NDA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NDA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NDA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NDA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NDA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NDA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NDA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NDA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NDA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NDA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NDA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std format Powerpoint Values 20.07.2015.ppt [Compatibility Mode]" id="{9574ACDD-5DDF-4A5F-AF17-4A253DEC6209}" vid="{DF0AE4BE-450C-4EFB-89AB-CB152DAB51E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246203FE5754EB7D0B237515A2E79" ma:contentTypeVersion="0" ma:contentTypeDescription="Create a new document." ma:contentTypeScope="" ma:versionID="45eaaa4e0f13e7ef08434b6df186769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5C0AEB3-F5BE-4C14-B62D-92F27A8C49E7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98FD9845-0194-496C-B564-7FFA6A547A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1158</Words>
  <Application>Microsoft Office PowerPoint</Application>
  <PresentationFormat>On-screen Show (4:3)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MNDA_PPT_TEMPLATE</vt:lpstr>
      <vt:lpstr>A Whole Family Approach</vt:lpstr>
      <vt:lpstr>Why support the family? Working holistically means supporting those closest to the Person with MND</vt:lpstr>
      <vt:lpstr>Children and young people </vt:lpstr>
      <vt:lpstr>OUR Approach                                                           </vt:lpstr>
      <vt:lpstr>Think Family  Some questions you may wish to ask ! </vt:lpstr>
      <vt:lpstr>Your Toolkit   Resources to help support children and young people </vt:lpstr>
      <vt:lpstr>Current Resources for 4-10yr old </vt:lpstr>
      <vt:lpstr>Resources for 11-18 year olds.</vt:lpstr>
      <vt:lpstr>Counselling for Children and Young people 4-25yr</vt:lpstr>
      <vt:lpstr>Literature for Parents and Guardians</vt:lpstr>
      <vt:lpstr>Grants Available </vt:lpstr>
      <vt:lpstr>Examples of Good Practice</vt:lpstr>
      <vt:lpstr>Escalating/Reporting a concern regarding a CYP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Whole Family Approach</dc:title>
  <dc:creator>Laura Willix</dc:creator>
  <cp:lastModifiedBy>Michelle Frost</cp:lastModifiedBy>
  <cp:revision>12</cp:revision>
  <dcterms:created xsi:type="dcterms:W3CDTF">2020-10-06T11:49:57Z</dcterms:created>
  <dcterms:modified xsi:type="dcterms:W3CDTF">2020-11-24T16:18:59Z</dcterms:modified>
</cp:coreProperties>
</file>